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9F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75" autoAdjust="0"/>
    <p:restoredTop sz="94660"/>
  </p:normalViewPr>
  <p:slideViewPr>
    <p:cSldViewPr snapToGrid="0">
      <p:cViewPr varScale="1">
        <p:scale>
          <a:sx n="91" d="100"/>
          <a:sy n="91" d="100"/>
        </p:scale>
        <p:origin x="90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3F443-D7FD-A513-12AD-DCCD910EE9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6F3C81-3663-243F-E74A-AC870BA8F5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FE849-FD4C-233D-DE9F-AF44552B8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2024-02-28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5B8E6-D0AE-937D-8840-80A196D7E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E75E0-97A6-0F78-D486-0C1E0F6F2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26390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42530-9A72-7A8B-7561-919C59493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DAD1FE-2743-9DD7-BDFA-EAFF5431C5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24689-89B4-5343-B696-0CBB6DFFC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2024-02-28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892A2-2DE3-1718-6C0F-F5986DC4A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CA61E-F4D4-FE30-E7C6-880062DAA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62315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53B349-2E72-E019-5ADE-A53CC70C46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8694EC-C952-9E70-E72E-B50ED2215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B8AEC-D0E1-89ED-A782-E9230C2AB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2024-02-28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8F6E8-68A1-E0F2-F4EA-83FE3F45D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0B574-7358-D83A-6914-D9E2E5C34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88405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1BDE0-7C9C-0DB4-CBD1-9DE8F5666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06C7E-6B02-AD2C-F10E-01E4C1945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BBF06-653E-AB59-9005-30BDA2D16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2024-02-28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C01E7-13FC-0108-5942-C5D06FC1C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41C27-2388-0987-0EB0-50BDB8E4F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69036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5B50A-ADBB-82DC-3180-1B9FD03C0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92B07-0361-5731-88E2-15FFE8F34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DDDFE-36A2-4DA7-1BEF-EFCE46726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2024-02-28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F0375-1260-4DBD-63BD-D63074718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D5523-27A1-7CAC-4371-E0765A7BE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78971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4CD4F-40F9-5269-C133-E7ED5F70E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96B0B-EB65-D52C-83E5-A2D1D7C2BF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4DB49-67CE-721D-589F-6189A137C6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67479-9426-1E96-3EBB-3CAFD98D4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2024-02-28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16BC4B-A5B5-50E4-6953-07B093C76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5F83B5-3D9C-A688-3975-FC6F1EB97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34213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ECE86-312F-C495-3012-2CC6C1917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8B4BB-1460-ACE5-173A-02E11C69E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3C9E8E-9F70-3ADA-2362-2190E373E0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12EF3E-A424-1008-B6AC-D59595D5F6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269253-98A3-3B0E-695D-FAEF77F76E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C776DA-3520-AD05-BF8F-D7FF9381C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2024-02-28</a:t>
            </a:fld>
            <a:endParaRPr lang="sv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E017CE-73EB-2D89-D470-9B2B08FEA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1B49EC-0050-CAF0-FD8F-70313AA04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36063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CC2C5-69A1-39D2-FC50-FCB8FCA8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99E1B0-0B7F-3BC2-3F8B-5D18704AC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2024-02-28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D640D-76E2-4732-59F0-21A2B493F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C4635-6AA5-A562-2847-A93CE78C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15346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F7F86D-7F7A-1DC3-F7EA-ADA2A9756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2024-02-28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8B8BD5-39D3-9798-9B8A-E73ACBFE8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28368F-6EBB-20E3-C7FC-C9B9965F1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6962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AAC7-9B18-9D12-12B6-99E1B8AEA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0FEE3-7A1D-B625-B201-71F3A74F2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98EC57-6D8D-1C7A-CE66-FEA0B41A6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4B917A-585A-91B4-CDF3-4C853A40A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2024-02-28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A29B02-B698-6DA2-E5BA-00D52869F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D91D7D-D720-7E89-7B25-13BEEE77D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31196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70AB9-273A-FF49-2B26-79BF5943B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F99570-92AD-7948-5FDE-427577CA10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0225DB-3D82-4D87-D479-7D78ADD0E7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B5D385-A1EE-FC98-C7DA-B71FDFA85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2024-02-28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2025C4-01F0-0FCF-62C2-685B80FA8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B1636E-17B7-8CFE-4E05-554690D1F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23794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D6E215-84DA-7D84-F942-330735B2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9774BE-684E-DF88-2D0C-326703D7D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D27FB-81DA-53BD-856A-FFCA90DD70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5BA6C-B5E8-4DE4-9131-606854C2C0FF}" type="datetimeFigureOut">
              <a:rPr lang="sv-SE" smtClean="0"/>
              <a:t>2024-02-28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9156D-7814-0886-E7E4-DF9B87B9CA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EB73A-6E05-1304-5240-3637EC40DE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72900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m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mp"/><Relationship Id="rId3" Type="http://schemas.openxmlformats.org/officeDocument/2006/relationships/image" Target="../media/image5.tmp"/><Relationship Id="rId7" Type="http://schemas.openxmlformats.org/officeDocument/2006/relationships/image" Target="../media/image9.tmp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mp"/><Relationship Id="rId11" Type="http://schemas.openxmlformats.org/officeDocument/2006/relationships/image" Target="../media/image12.gif"/><Relationship Id="rId5" Type="http://schemas.openxmlformats.org/officeDocument/2006/relationships/image" Target="../media/image7.tmp"/><Relationship Id="rId10" Type="http://schemas.openxmlformats.org/officeDocument/2006/relationships/image" Target="../media/image1.tmp"/><Relationship Id="rId4" Type="http://schemas.openxmlformats.org/officeDocument/2006/relationships/image" Target="../media/image6.tmp"/><Relationship Id="rId9" Type="http://schemas.openxmlformats.org/officeDocument/2006/relationships/image" Target="../media/image11.tm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mp"/><Relationship Id="rId5" Type="http://schemas.openxmlformats.org/officeDocument/2006/relationships/image" Target="../media/image16.tmp"/><Relationship Id="rId4" Type="http://schemas.openxmlformats.org/officeDocument/2006/relationships/image" Target="../media/image15.tm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mp"/><Relationship Id="rId3" Type="http://schemas.openxmlformats.org/officeDocument/2006/relationships/image" Target="../media/image18.tmp"/><Relationship Id="rId7" Type="http://schemas.openxmlformats.org/officeDocument/2006/relationships/image" Target="../media/image13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mp"/><Relationship Id="rId5" Type="http://schemas.openxmlformats.org/officeDocument/2006/relationships/image" Target="../media/image14.tmp"/><Relationship Id="rId4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gif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roup 213">
            <a:extLst>
              <a:ext uri="{FF2B5EF4-FFF2-40B4-BE49-F238E27FC236}">
                <a16:creationId xmlns:a16="http://schemas.microsoft.com/office/drawing/2014/main" id="{A2EE32D6-EC22-26C7-0857-FBADC4F527B9}"/>
              </a:ext>
            </a:extLst>
          </p:cNvPr>
          <p:cNvGrpSpPr/>
          <p:nvPr/>
        </p:nvGrpSpPr>
        <p:grpSpPr>
          <a:xfrm>
            <a:off x="758882" y="596827"/>
            <a:ext cx="10583064" cy="5664338"/>
            <a:chOff x="758882" y="596827"/>
            <a:chExt cx="10583064" cy="5664338"/>
          </a:xfrm>
        </p:grpSpPr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AFD93357-DD39-33F1-703F-D981AB381C90}"/>
                </a:ext>
              </a:extLst>
            </p:cNvPr>
            <p:cNvGrpSpPr/>
            <p:nvPr/>
          </p:nvGrpSpPr>
          <p:grpSpPr>
            <a:xfrm>
              <a:off x="758882" y="596827"/>
              <a:ext cx="10583064" cy="5664338"/>
              <a:chOff x="758882" y="596827"/>
              <a:chExt cx="10583064" cy="5664338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E328680A-89A2-897F-4CE6-BC5A6CD35A6D}"/>
                  </a:ext>
                </a:extLst>
              </p:cNvPr>
              <p:cNvGrpSpPr/>
              <p:nvPr/>
            </p:nvGrpSpPr>
            <p:grpSpPr>
              <a:xfrm>
                <a:off x="767270" y="596827"/>
                <a:ext cx="7138334" cy="3585779"/>
                <a:chOff x="1381848" y="1483567"/>
                <a:chExt cx="7138334" cy="4149216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ACF44A35-788F-6D09-DA76-0F86C51B2022}"/>
                    </a:ext>
                  </a:extLst>
                </p:cNvPr>
                <p:cNvGrpSpPr/>
                <p:nvPr/>
              </p:nvGrpSpPr>
              <p:grpSpPr>
                <a:xfrm>
                  <a:off x="2961315" y="1483567"/>
                  <a:ext cx="5558867" cy="3890865"/>
                  <a:chOff x="3341532" y="1483567"/>
                  <a:chExt cx="5558867" cy="3890865"/>
                </a:xfrm>
                <a:noFill/>
              </p:grpSpPr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768E5AAE-A370-4C67-16E1-A908235B169A}"/>
                      </a:ext>
                    </a:extLst>
                  </p:cNvPr>
                  <p:cNvSpPr/>
                  <p:nvPr/>
                </p:nvSpPr>
                <p:spPr>
                  <a:xfrm>
                    <a:off x="3341532" y="1483567"/>
                    <a:ext cx="5558867" cy="3890865"/>
                  </a:xfrm>
                  <a:prstGeom prst="rect">
                    <a:avLst/>
                  </a:prstGeom>
                  <a:grpFill/>
                  <a:ln w="28575">
                    <a:prstDash val="sysDot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734C0636-C11A-C4F3-4955-8A1EDAD009AA}"/>
                      </a:ext>
                    </a:extLst>
                  </p:cNvPr>
                  <p:cNvSpPr txBox="1"/>
                  <p:nvPr/>
                </p:nvSpPr>
                <p:spPr>
                  <a:xfrm>
                    <a:off x="4942311" y="1545553"/>
                    <a:ext cx="2357307" cy="427366"/>
                  </a:xfrm>
                  <a:prstGeom prst="rect">
                    <a:avLst/>
                  </a:prstGeom>
                  <a:solidFill>
                    <a:srgbClr val="FF0000"/>
                  </a:solidFill>
                  <a:ln w="2857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Extended Kalman Filter</a:t>
                    </a:r>
                    <a:endParaRPr lang="sv-SE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pic>
              <p:nvPicPr>
                <p:cNvPr id="10" name="Picture 9" descr="A diagram of a car with a car in the distance&#10;&#10;Description automatically generated">
                  <a:extLst>
                    <a:ext uri="{FF2B5EF4-FFF2-40B4-BE49-F238E27FC236}">
                      <a16:creationId xmlns:a16="http://schemas.microsoft.com/office/drawing/2014/main" id="{B110436D-C47C-3FE5-1744-0C7F6C5B2C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75637" y="4231057"/>
                  <a:ext cx="2673352" cy="1401726"/>
                </a:xfrm>
                <a:prstGeom prst="rect">
                  <a:avLst/>
                </a:prstGeom>
                <a:noFill/>
              </p:spPr>
            </p:pic>
            <p:sp>
              <p:nvSpPr>
                <p:cNvPr id="13" name="Flowchart: Process 12">
                  <a:extLst>
                    <a:ext uri="{FF2B5EF4-FFF2-40B4-BE49-F238E27FC236}">
                      <a16:creationId xmlns:a16="http://schemas.microsoft.com/office/drawing/2014/main" id="{3B4F43BB-C4BF-063D-FF0D-9A50E89AEAB0}"/>
                    </a:ext>
                  </a:extLst>
                </p:cNvPr>
                <p:cNvSpPr/>
                <p:nvPr/>
              </p:nvSpPr>
              <p:spPr>
                <a:xfrm>
                  <a:off x="6482122" y="2319087"/>
                  <a:ext cx="1887523" cy="1911968"/>
                </a:xfrm>
                <a:prstGeom prst="flowChartProcess">
                  <a:avLst/>
                </a:prstGeom>
                <a:noFill/>
                <a:ln w="28575"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5" name="Flowchart: Process 14">
                  <a:extLst>
                    <a:ext uri="{FF2B5EF4-FFF2-40B4-BE49-F238E27FC236}">
                      <a16:creationId xmlns:a16="http://schemas.microsoft.com/office/drawing/2014/main" id="{D1A03491-B2C5-4843-0C81-13B4F7067462}"/>
                    </a:ext>
                  </a:extLst>
                </p:cNvPr>
                <p:cNvSpPr/>
                <p:nvPr/>
              </p:nvSpPr>
              <p:spPr>
                <a:xfrm>
                  <a:off x="6609041" y="2486907"/>
                  <a:ext cx="1635853" cy="360726"/>
                </a:xfrm>
                <a:prstGeom prst="flowChartProcess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Position</a:t>
                  </a:r>
                  <a:endParaRPr lang="sv-S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Flowchart: Process 15">
                  <a:extLst>
                    <a:ext uri="{FF2B5EF4-FFF2-40B4-BE49-F238E27FC236}">
                      <a16:creationId xmlns:a16="http://schemas.microsoft.com/office/drawing/2014/main" id="{AE2BCE01-E68E-7F75-A6FA-61F2B69419FA}"/>
                    </a:ext>
                  </a:extLst>
                </p:cNvPr>
                <p:cNvSpPr/>
                <p:nvPr/>
              </p:nvSpPr>
              <p:spPr>
                <a:xfrm>
                  <a:off x="6609041" y="2990360"/>
                  <a:ext cx="1635853" cy="360726"/>
                </a:xfrm>
                <a:prstGeom prst="flowChartProcess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Velocity</a:t>
                  </a:r>
                  <a:endParaRPr lang="sv-S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Flowchart: Process 16">
                  <a:extLst>
                    <a:ext uri="{FF2B5EF4-FFF2-40B4-BE49-F238E27FC236}">
                      <a16:creationId xmlns:a16="http://schemas.microsoft.com/office/drawing/2014/main" id="{AE039A99-7A6A-7D90-2835-01E8BED1984F}"/>
                    </a:ext>
                  </a:extLst>
                </p:cNvPr>
                <p:cNvSpPr/>
                <p:nvPr/>
              </p:nvSpPr>
              <p:spPr>
                <a:xfrm>
                  <a:off x="6609041" y="3497017"/>
                  <a:ext cx="1635853" cy="360726"/>
                </a:xfrm>
                <a:prstGeom prst="flowChartProcess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Heading Angle</a:t>
                  </a:r>
                  <a:endParaRPr lang="sv-S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Flowchart: Process 18">
                  <a:extLst>
                    <a:ext uri="{FF2B5EF4-FFF2-40B4-BE49-F238E27FC236}">
                      <a16:creationId xmlns:a16="http://schemas.microsoft.com/office/drawing/2014/main" id="{3177173C-F464-CE36-D999-E6CC4D93E52A}"/>
                    </a:ext>
                  </a:extLst>
                </p:cNvPr>
                <p:cNvSpPr/>
                <p:nvPr/>
              </p:nvSpPr>
              <p:spPr>
                <a:xfrm>
                  <a:off x="1381848" y="3110325"/>
                  <a:ext cx="1291904" cy="360726"/>
                </a:xfrm>
                <a:prstGeom prst="flowChartProcess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IMU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" name="Flowchart: Process 19">
                  <a:extLst>
                    <a:ext uri="{FF2B5EF4-FFF2-40B4-BE49-F238E27FC236}">
                      <a16:creationId xmlns:a16="http://schemas.microsoft.com/office/drawing/2014/main" id="{64129F82-F40F-024F-C054-F0BD4A48B7CA}"/>
                    </a:ext>
                  </a:extLst>
                </p:cNvPr>
                <p:cNvSpPr/>
                <p:nvPr/>
              </p:nvSpPr>
              <p:spPr>
                <a:xfrm>
                  <a:off x="1384814" y="3810790"/>
                  <a:ext cx="1291904" cy="360726"/>
                </a:xfrm>
                <a:prstGeom prst="flowChartProcess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GPS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3" name="Flowchart: Process 22">
                  <a:extLst>
                    <a:ext uri="{FF2B5EF4-FFF2-40B4-BE49-F238E27FC236}">
                      <a16:creationId xmlns:a16="http://schemas.microsoft.com/office/drawing/2014/main" id="{C0D20010-FD33-3846-1E4D-3AEA786223FA}"/>
                    </a:ext>
                  </a:extLst>
                </p:cNvPr>
                <p:cNvSpPr/>
                <p:nvPr/>
              </p:nvSpPr>
              <p:spPr>
                <a:xfrm>
                  <a:off x="3673582" y="2490890"/>
                  <a:ext cx="2162588" cy="360726"/>
                </a:xfrm>
                <a:prstGeom prst="flowChartProcess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Process Propagation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" name="Flowchart: Process 23">
                  <a:extLst>
                    <a:ext uri="{FF2B5EF4-FFF2-40B4-BE49-F238E27FC236}">
                      <a16:creationId xmlns:a16="http://schemas.microsoft.com/office/drawing/2014/main" id="{FF855D18-8772-7CF8-F019-10ED1520DB1D}"/>
                    </a:ext>
                  </a:extLst>
                </p:cNvPr>
                <p:cNvSpPr/>
                <p:nvPr/>
              </p:nvSpPr>
              <p:spPr>
                <a:xfrm>
                  <a:off x="1387580" y="2493318"/>
                  <a:ext cx="1291904" cy="360726"/>
                </a:xfrm>
                <a:prstGeom prst="flowChartProcess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Steering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5" name="Flowchart: Process 24">
                  <a:extLst>
                    <a:ext uri="{FF2B5EF4-FFF2-40B4-BE49-F238E27FC236}">
                      <a16:creationId xmlns:a16="http://schemas.microsoft.com/office/drawing/2014/main" id="{1FE14DA1-6F1B-B6DD-6F3F-90145E9D0595}"/>
                    </a:ext>
                  </a:extLst>
                </p:cNvPr>
                <p:cNvSpPr/>
                <p:nvPr/>
              </p:nvSpPr>
              <p:spPr>
                <a:xfrm>
                  <a:off x="3673582" y="3290689"/>
                  <a:ext cx="2162588" cy="665149"/>
                </a:xfrm>
                <a:prstGeom prst="flowChartProcess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Measurement Update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5502E616-F17F-C6D1-493E-EE23F6462D9B}"/>
                    </a:ext>
                  </a:extLst>
                </p:cNvPr>
                <p:cNvCxnSpPr>
                  <a:cxnSpLocks/>
                  <a:endCxn id="23" idx="3"/>
                </p:cNvCxnSpPr>
                <p:nvPr/>
              </p:nvCxnSpPr>
              <p:spPr>
                <a:xfrm flipH="1">
                  <a:off x="5836170" y="2662722"/>
                  <a:ext cx="645952" cy="8532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795530A7-4187-6377-BF3E-09855F65290F}"/>
                    </a:ext>
                  </a:extLst>
                </p:cNvPr>
                <p:cNvCxnSpPr>
                  <a:cxnSpLocks/>
                  <a:stCxn id="25" idx="3"/>
                </p:cNvCxnSpPr>
                <p:nvPr/>
              </p:nvCxnSpPr>
              <p:spPr>
                <a:xfrm>
                  <a:off x="5836170" y="3623263"/>
                  <a:ext cx="645952" cy="1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12D7DC5F-3A9D-F743-C75D-E9A2FCA426BD}"/>
                    </a:ext>
                  </a:extLst>
                </p:cNvPr>
                <p:cNvCxnSpPr>
                  <a:cxnSpLocks/>
                  <a:stCxn id="24" idx="3"/>
                  <a:endCxn id="23" idx="1"/>
                </p:cNvCxnSpPr>
                <p:nvPr/>
              </p:nvCxnSpPr>
              <p:spPr>
                <a:xfrm flipV="1">
                  <a:off x="2679484" y="2671253"/>
                  <a:ext cx="994098" cy="2428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nector: Elbow 38">
                  <a:extLst>
                    <a:ext uri="{FF2B5EF4-FFF2-40B4-BE49-F238E27FC236}">
                      <a16:creationId xmlns:a16="http://schemas.microsoft.com/office/drawing/2014/main" id="{D4B5318B-E6CF-B588-5B9D-4A848C7F538B}"/>
                    </a:ext>
                  </a:extLst>
                </p:cNvPr>
                <p:cNvCxnSpPr>
                  <a:cxnSpLocks/>
                  <a:endCxn id="23" idx="1"/>
                </p:cNvCxnSpPr>
                <p:nvPr/>
              </p:nvCxnSpPr>
              <p:spPr>
                <a:xfrm flipV="1">
                  <a:off x="2673752" y="2671253"/>
                  <a:ext cx="999830" cy="446235"/>
                </a:xfrm>
                <a:prstGeom prst="bentConnector3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A2040405-1982-051A-910C-848F9A0EC135}"/>
                    </a:ext>
                  </a:extLst>
                </p:cNvPr>
                <p:cNvCxnSpPr>
                  <a:cxnSpLocks/>
                  <a:endCxn id="25" idx="1"/>
                </p:cNvCxnSpPr>
                <p:nvPr/>
              </p:nvCxnSpPr>
              <p:spPr>
                <a:xfrm flipV="1">
                  <a:off x="3161683" y="3623263"/>
                  <a:ext cx="511899" cy="1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Connector: Elbow 44">
                  <a:extLst>
                    <a:ext uri="{FF2B5EF4-FFF2-40B4-BE49-F238E27FC236}">
                      <a16:creationId xmlns:a16="http://schemas.microsoft.com/office/drawing/2014/main" id="{6AF489E0-F485-79D4-6200-661679F8D3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79484" y="3471052"/>
                  <a:ext cx="482199" cy="152211"/>
                </a:xfrm>
                <a:prstGeom prst="bentConnector3">
                  <a:avLst>
                    <a:gd name="adj1" fmla="val 102192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nector: Elbow 53">
                  <a:extLst>
                    <a:ext uri="{FF2B5EF4-FFF2-40B4-BE49-F238E27FC236}">
                      <a16:creationId xmlns:a16="http://schemas.microsoft.com/office/drawing/2014/main" id="{649CE3E3-0EDF-6097-3C6B-58C369971C7C}"/>
                    </a:ext>
                  </a:extLst>
                </p:cNvPr>
                <p:cNvCxnSpPr>
                  <a:cxnSpLocks/>
                  <a:stCxn id="20" idx="3"/>
                </p:cNvCxnSpPr>
                <p:nvPr/>
              </p:nvCxnSpPr>
              <p:spPr>
                <a:xfrm flipV="1">
                  <a:off x="2676718" y="3623263"/>
                  <a:ext cx="511899" cy="367890"/>
                </a:xfrm>
                <a:prstGeom prst="bentConnector3">
                  <a:avLst>
                    <a:gd name="adj1" fmla="val 97766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178CD663-487C-7A10-E033-0BA504A171CB}"/>
                  </a:ext>
                </a:extLst>
              </p:cNvPr>
              <p:cNvCxnSpPr>
                <a:cxnSpLocks/>
                <a:stCxn id="13" idx="3"/>
                <a:endCxn id="133" idx="1"/>
              </p:cNvCxnSpPr>
              <p:nvPr/>
            </p:nvCxnSpPr>
            <p:spPr>
              <a:xfrm flipV="1">
                <a:off x="7755067" y="2133494"/>
                <a:ext cx="913527" cy="11563"/>
              </a:xfrm>
              <a:prstGeom prst="straightConnector1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Flowchart: Process 68">
                <a:extLst>
                  <a:ext uri="{FF2B5EF4-FFF2-40B4-BE49-F238E27FC236}">
                    <a16:creationId xmlns:a16="http://schemas.microsoft.com/office/drawing/2014/main" id="{7757141C-D59A-9DA6-B1B9-75A1187A77DA}"/>
                  </a:ext>
                </a:extLst>
              </p:cNvPr>
              <p:cNvSpPr/>
              <p:nvPr/>
            </p:nvSpPr>
            <p:spPr>
              <a:xfrm>
                <a:off x="8668593" y="4175694"/>
                <a:ext cx="2673353" cy="2025538"/>
              </a:xfrm>
              <a:prstGeom prst="flowChartProcess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A4958B3-F1FF-45F3-B660-4A9F534E04F9}"/>
                  </a:ext>
                </a:extLst>
              </p:cNvPr>
              <p:cNvSpPr txBox="1"/>
              <p:nvPr/>
            </p:nvSpPr>
            <p:spPr>
              <a:xfrm>
                <a:off x="6467080" y="1001644"/>
                <a:ext cx="8892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States</a:t>
                </a:r>
                <a:endParaRPr lang="sv-SE" dirty="0"/>
              </a:p>
            </p:txBody>
          </p:sp>
          <p:sp>
            <p:nvSpPr>
              <p:cNvPr id="71" name="Flowchart: Process 70">
                <a:extLst>
                  <a:ext uri="{FF2B5EF4-FFF2-40B4-BE49-F238E27FC236}">
                    <a16:creationId xmlns:a16="http://schemas.microsoft.com/office/drawing/2014/main" id="{7F9E9100-8286-BD5D-2BE4-454D0C7D778A}"/>
                  </a:ext>
                </a:extLst>
              </p:cNvPr>
              <p:cNvSpPr/>
              <p:nvPr/>
            </p:nvSpPr>
            <p:spPr>
              <a:xfrm>
                <a:off x="8911871" y="4444384"/>
                <a:ext cx="2181137" cy="436227"/>
              </a:xfrm>
              <a:prstGeom prst="flowChartProcess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Longitudinal Control</a:t>
                </a:r>
                <a:endParaRPr lang="sv-SE" dirty="0"/>
              </a:p>
            </p:txBody>
          </p:sp>
          <p:sp>
            <p:nvSpPr>
              <p:cNvPr id="72" name="Flowchart: Process 71">
                <a:extLst>
                  <a:ext uri="{FF2B5EF4-FFF2-40B4-BE49-F238E27FC236}">
                    <a16:creationId xmlns:a16="http://schemas.microsoft.com/office/drawing/2014/main" id="{B7203106-75C1-2AAD-C72B-C68E22A87217}"/>
                  </a:ext>
                </a:extLst>
              </p:cNvPr>
              <p:cNvSpPr/>
              <p:nvPr/>
            </p:nvSpPr>
            <p:spPr>
              <a:xfrm>
                <a:off x="8911871" y="5157690"/>
                <a:ext cx="2181137" cy="436227"/>
              </a:xfrm>
              <a:prstGeom prst="flowChartProcess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Lateral Control</a:t>
                </a:r>
                <a:endParaRPr lang="sv-SE" dirty="0"/>
              </a:p>
            </p:txBody>
          </p: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EA8756AE-CF38-108D-AFEB-A3DB02C8B947}"/>
                  </a:ext>
                </a:extLst>
              </p:cNvPr>
              <p:cNvCxnSpPr>
                <a:cxnSpLocks/>
                <a:stCxn id="68" idx="2"/>
                <a:endCxn id="69" idx="0"/>
              </p:cNvCxnSpPr>
              <p:nvPr/>
            </p:nvCxnSpPr>
            <p:spPr>
              <a:xfrm>
                <a:off x="10002442" y="3482634"/>
                <a:ext cx="2828" cy="693060"/>
              </a:xfrm>
              <a:prstGeom prst="straightConnector1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057A74EE-60B3-0EF6-032D-2626E658E532}"/>
                  </a:ext>
                </a:extLst>
              </p:cNvPr>
              <p:cNvCxnSpPr/>
              <p:nvPr/>
            </p:nvCxnSpPr>
            <p:spPr>
              <a:xfrm>
                <a:off x="8011486" y="4175694"/>
                <a:ext cx="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43BB77E1-D67B-2AA6-8B26-69399A3B256E}"/>
                  </a:ext>
                </a:extLst>
              </p:cNvPr>
              <p:cNvGrpSpPr/>
              <p:nvPr/>
            </p:nvGrpSpPr>
            <p:grpSpPr>
              <a:xfrm>
                <a:off x="9002128" y="1191191"/>
                <a:ext cx="2000971" cy="2291443"/>
                <a:chOff x="9144741" y="654295"/>
                <a:chExt cx="2000971" cy="2291443"/>
              </a:xfrm>
            </p:grpSpPr>
            <p:sp>
              <p:nvSpPr>
                <p:cNvPr id="22" name="Flowchart: Process 21">
                  <a:extLst>
                    <a:ext uri="{FF2B5EF4-FFF2-40B4-BE49-F238E27FC236}">
                      <a16:creationId xmlns:a16="http://schemas.microsoft.com/office/drawing/2014/main" id="{87D50EF5-988E-3B67-7299-82B1E6964949}"/>
                    </a:ext>
                  </a:extLst>
                </p:cNvPr>
                <p:cNvSpPr/>
                <p:nvPr/>
              </p:nvSpPr>
              <p:spPr>
                <a:xfrm>
                  <a:off x="9145084" y="1879141"/>
                  <a:ext cx="2000628" cy="360726"/>
                </a:xfrm>
                <a:prstGeom prst="flowChartProcess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MPC  Controller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8" name="Flowchart: Process 67">
                  <a:extLst>
                    <a:ext uri="{FF2B5EF4-FFF2-40B4-BE49-F238E27FC236}">
                      <a16:creationId xmlns:a16="http://schemas.microsoft.com/office/drawing/2014/main" id="{3F88BA49-BB70-54BE-9AB6-96450877E9BF}"/>
                    </a:ext>
                  </a:extLst>
                </p:cNvPr>
                <p:cNvSpPr/>
                <p:nvPr/>
              </p:nvSpPr>
              <p:spPr>
                <a:xfrm>
                  <a:off x="9144741" y="2585012"/>
                  <a:ext cx="2000628" cy="360726"/>
                </a:xfrm>
                <a:prstGeom prst="flowChartProcess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Target  State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F5A0BF60-C3B2-8354-AD65-633E0DA20FE1}"/>
                    </a:ext>
                  </a:extLst>
                </p:cNvPr>
                <p:cNvCxnSpPr>
                  <a:cxnSpLocks/>
                  <a:stCxn id="22" idx="2"/>
                  <a:endCxn id="68" idx="0"/>
                </p:cNvCxnSpPr>
                <p:nvPr/>
              </p:nvCxnSpPr>
              <p:spPr>
                <a:xfrm flipH="1">
                  <a:off x="10145055" y="2239867"/>
                  <a:ext cx="343" cy="345145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Flowchart: Process 92">
                  <a:extLst>
                    <a:ext uri="{FF2B5EF4-FFF2-40B4-BE49-F238E27FC236}">
                      <a16:creationId xmlns:a16="http://schemas.microsoft.com/office/drawing/2014/main" id="{F06E8D3C-5802-A0CD-C971-BC9D7B0B0F8E}"/>
                    </a:ext>
                  </a:extLst>
                </p:cNvPr>
                <p:cNvSpPr/>
                <p:nvPr/>
              </p:nvSpPr>
              <p:spPr>
                <a:xfrm>
                  <a:off x="9499101" y="654295"/>
                  <a:ext cx="1291904" cy="311742"/>
                </a:xfrm>
                <a:prstGeom prst="flowChartProcess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Lidar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4" name="Flowchart: Process 103">
                  <a:extLst>
                    <a:ext uri="{FF2B5EF4-FFF2-40B4-BE49-F238E27FC236}">
                      <a16:creationId xmlns:a16="http://schemas.microsoft.com/office/drawing/2014/main" id="{7376FBF1-3DB1-ED63-4B49-F3E08E70A3A1}"/>
                    </a:ext>
                  </a:extLst>
                </p:cNvPr>
                <p:cNvSpPr/>
                <p:nvPr/>
              </p:nvSpPr>
              <p:spPr>
                <a:xfrm>
                  <a:off x="9144741" y="1191892"/>
                  <a:ext cx="2000628" cy="360726"/>
                </a:xfrm>
                <a:prstGeom prst="flowChartProcess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Constraints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07" name="Straight Arrow Connector 106">
                  <a:extLst>
                    <a:ext uri="{FF2B5EF4-FFF2-40B4-BE49-F238E27FC236}">
                      <a16:creationId xmlns:a16="http://schemas.microsoft.com/office/drawing/2014/main" id="{0FC366FB-3D5E-0017-E71D-F95968066C74}"/>
                    </a:ext>
                  </a:extLst>
                </p:cNvPr>
                <p:cNvCxnSpPr>
                  <a:cxnSpLocks/>
                  <a:stCxn id="93" idx="2"/>
                  <a:endCxn id="104" idx="0"/>
                </p:cNvCxnSpPr>
                <p:nvPr/>
              </p:nvCxnSpPr>
              <p:spPr>
                <a:xfrm>
                  <a:off x="10145053" y="966037"/>
                  <a:ext cx="2" cy="225855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7C0602D1-3BB6-8157-32B9-A1E0BEEC40D4}"/>
                    </a:ext>
                  </a:extLst>
                </p:cNvPr>
                <p:cNvCxnSpPr>
                  <a:cxnSpLocks/>
                  <a:stCxn id="104" idx="2"/>
                  <a:endCxn id="22" idx="0"/>
                </p:cNvCxnSpPr>
                <p:nvPr/>
              </p:nvCxnSpPr>
              <p:spPr>
                <a:xfrm>
                  <a:off x="10145055" y="1552618"/>
                  <a:ext cx="343" cy="326523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21" name="Picture 120" descr="A silver truck with a black roof&#10;&#10;Description automatically generated">
                <a:extLst>
                  <a:ext uri="{FF2B5EF4-FFF2-40B4-BE49-F238E27FC236}">
                    <a16:creationId xmlns:a16="http://schemas.microsoft.com/office/drawing/2014/main" id="{EF4B55BD-E740-6238-1981-90BD74588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4699" y="4337004"/>
                <a:ext cx="2316395" cy="1791071"/>
              </a:xfrm>
              <a:prstGeom prst="rect">
                <a:avLst/>
              </a:prstGeom>
            </p:spPr>
          </p:pic>
          <p:sp>
            <p:nvSpPr>
              <p:cNvPr id="132" name="Flowchart: Process 131">
                <a:extLst>
                  <a:ext uri="{FF2B5EF4-FFF2-40B4-BE49-F238E27FC236}">
                    <a16:creationId xmlns:a16="http://schemas.microsoft.com/office/drawing/2014/main" id="{B702C134-C231-87FB-9508-3E4DC9F83E9D}"/>
                  </a:ext>
                </a:extLst>
              </p:cNvPr>
              <p:cNvSpPr/>
              <p:nvPr/>
            </p:nvSpPr>
            <p:spPr>
              <a:xfrm>
                <a:off x="2682445" y="4190988"/>
                <a:ext cx="2377907" cy="2070177"/>
              </a:xfrm>
              <a:prstGeom prst="flowChartProcess">
                <a:avLst/>
              </a:prstGeom>
              <a:noFill/>
              <a:ln w="28575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3" name="Flowchart: Process 132">
                <a:extLst>
                  <a:ext uri="{FF2B5EF4-FFF2-40B4-BE49-F238E27FC236}">
                    <a16:creationId xmlns:a16="http://schemas.microsoft.com/office/drawing/2014/main" id="{81A19076-01F3-8D0F-D61A-1A99F3527204}"/>
                  </a:ext>
                </a:extLst>
              </p:cNvPr>
              <p:cNvSpPr/>
              <p:nvPr/>
            </p:nvSpPr>
            <p:spPr>
              <a:xfrm>
                <a:off x="8668594" y="596827"/>
                <a:ext cx="2673352" cy="3073333"/>
              </a:xfrm>
              <a:prstGeom prst="flowChartProcess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192B6A10-6E93-C81B-110D-DB795A23EA9F}"/>
                  </a:ext>
                </a:extLst>
              </p:cNvPr>
              <p:cNvSpPr txBox="1"/>
              <p:nvPr/>
            </p:nvSpPr>
            <p:spPr>
              <a:xfrm>
                <a:off x="8749517" y="645556"/>
                <a:ext cx="2505839" cy="3693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Uplevel controller (MPC)</a:t>
                </a:r>
                <a:endParaRPr lang="sv-SE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5045E11B-18CC-4975-B6AB-7825289BC287}"/>
                  </a:ext>
                </a:extLst>
              </p:cNvPr>
              <p:cNvSpPr txBox="1"/>
              <p:nvPr/>
            </p:nvSpPr>
            <p:spPr>
              <a:xfrm>
                <a:off x="8941230" y="5748406"/>
                <a:ext cx="2137027" cy="3693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Local controller (PID)</a:t>
                </a:r>
                <a:endParaRPr lang="sv-SE" dirty="0"/>
              </a:p>
            </p:txBody>
          </p:sp>
          <p:sp>
            <p:nvSpPr>
              <p:cNvPr id="148" name="Flowchart: Process 147">
                <a:extLst>
                  <a:ext uri="{FF2B5EF4-FFF2-40B4-BE49-F238E27FC236}">
                    <a16:creationId xmlns:a16="http://schemas.microsoft.com/office/drawing/2014/main" id="{395A7D5F-CD14-44FF-1EEE-3A3B32E29A1E}"/>
                  </a:ext>
                </a:extLst>
              </p:cNvPr>
              <p:cNvSpPr/>
              <p:nvPr/>
            </p:nvSpPr>
            <p:spPr>
              <a:xfrm>
                <a:off x="808859" y="5018417"/>
                <a:ext cx="1537878" cy="415334"/>
              </a:xfrm>
              <a:prstGeom prst="flowChartProcess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Measurement</a:t>
                </a:r>
                <a:endParaRPr lang="sv-SE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49" name="Straight Arrow Connector 148">
                <a:extLst>
                  <a:ext uri="{FF2B5EF4-FFF2-40B4-BE49-F238E27FC236}">
                    <a16:creationId xmlns:a16="http://schemas.microsoft.com/office/drawing/2014/main" id="{92DA95F2-59C7-EC1F-43CE-22C4968226D3}"/>
                  </a:ext>
                </a:extLst>
              </p:cNvPr>
              <p:cNvCxnSpPr>
                <a:cxnSpLocks/>
                <a:stCxn id="132" idx="1"/>
                <a:endCxn id="148" idx="3"/>
              </p:cNvCxnSpPr>
              <p:nvPr/>
            </p:nvCxnSpPr>
            <p:spPr>
              <a:xfrm flipH="1">
                <a:off x="2346737" y="5226077"/>
                <a:ext cx="335708" cy="7"/>
              </a:xfrm>
              <a:prstGeom prst="straightConnector1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Connector: Elbow 156">
                <a:extLst>
                  <a:ext uri="{FF2B5EF4-FFF2-40B4-BE49-F238E27FC236}">
                    <a16:creationId xmlns:a16="http://schemas.microsoft.com/office/drawing/2014/main" id="{7D541010-BBEA-BC43-3B0F-0CAFE911460F}"/>
                  </a:ext>
                </a:extLst>
              </p:cNvPr>
              <p:cNvCxnSpPr>
                <a:cxnSpLocks/>
                <a:stCxn id="148" idx="1"/>
                <a:endCxn id="20" idx="1"/>
              </p:cNvCxnSpPr>
              <p:nvPr/>
            </p:nvCxnSpPr>
            <p:spPr>
              <a:xfrm rot="10800000">
                <a:off x="770237" y="2763900"/>
                <a:ext cx="38623" cy="2462185"/>
              </a:xfrm>
              <a:prstGeom prst="bentConnector3">
                <a:avLst>
                  <a:gd name="adj1" fmla="val 691875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Connector: Elbow 158">
                <a:extLst>
                  <a:ext uri="{FF2B5EF4-FFF2-40B4-BE49-F238E27FC236}">
                    <a16:creationId xmlns:a16="http://schemas.microsoft.com/office/drawing/2014/main" id="{D68F0B96-2F66-DC69-0D74-D2F394FAF49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758882" y="2158554"/>
                <a:ext cx="58367" cy="3067531"/>
              </a:xfrm>
              <a:prstGeom prst="bentConnector3">
                <a:avLst>
                  <a:gd name="adj1" fmla="val 462914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E0540029-864B-BA11-78FA-861314DF2FD4}"/>
                  </a:ext>
                </a:extLst>
              </p:cNvPr>
              <p:cNvCxnSpPr>
                <a:cxnSpLocks/>
                <a:stCxn id="71" idx="1"/>
              </p:cNvCxnSpPr>
              <p:nvPr/>
            </p:nvCxnSpPr>
            <p:spPr>
              <a:xfrm flipH="1">
                <a:off x="5112606" y="4662498"/>
                <a:ext cx="3799265" cy="0"/>
              </a:xfrm>
              <a:prstGeom prst="straightConnector1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Arrow Connector 168">
                <a:extLst>
                  <a:ext uri="{FF2B5EF4-FFF2-40B4-BE49-F238E27FC236}">
                    <a16:creationId xmlns:a16="http://schemas.microsoft.com/office/drawing/2014/main" id="{E32AAB98-184A-0DF8-4998-57D4725C9D53}"/>
                  </a:ext>
                </a:extLst>
              </p:cNvPr>
              <p:cNvCxnSpPr>
                <a:cxnSpLocks/>
                <a:stCxn id="72" idx="1"/>
              </p:cNvCxnSpPr>
              <p:nvPr/>
            </p:nvCxnSpPr>
            <p:spPr>
              <a:xfrm flipH="1">
                <a:off x="5112606" y="5375804"/>
                <a:ext cx="3799265" cy="0"/>
              </a:xfrm>
              <a:prstGeom prst="straightConnector1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nector: Elbow 183">
                <a:extLst>
                  <a:ext uri="{FF2B5EF4-FFF2-40B4-BE49-F238E27FC236}">
                    <a16:creationId xmlns:a16="http://schemas.microsoft.com/office/drawing/2014/main" id="{8EBF2175-6561-CD06-64DE-943F51CB3BFC}"/>
                  </a:ext>
                </a:extLst>
              </p:cNvPr>
              <p:cNvCxnSpPr>
                <a:cxnSpLocks/>
                <a:stCxn id="148" idx="1"/>
                <a:endCxn id="24" idx="1"/>
              </p:cNvCxnSpPr>
              <p:nvPr/>
            </p:nvCxnSpPr>
            <p:spPr>
              <a:xfrm rot="10800000">
                <a:off x="773003" y="1625332"/>
                <a:ext cx="35857" cy="3600753"/>
              </a:xfrm>
              <a:prstGeom prst="bentConnector3">
                <a:avLst>
                  <a:gd name="adj1" fmla="val 737532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A2DEFEEE-14BF-21F3-A675-9C30940902C1}"/>
                  </a:ext>
                </a:extLst>
              </p:cNvPr>
              <p:cNvSpPr txBox="1"/>
              <p:nvPr/>
            </p:nvSpPr>
            <p:spPr>
              <a:xfrm>
                <a:off x="7177369" y="4322118"/>
                <a:ext cx="1866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Throttle/Brake</a:t>
                </a:r>
                <a:endParaRPr lang="sv-SE" dirty="0"/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C6C87A1C-07B5-06FD-298A-6118526D1E64}"/>
                  </a:ext>
                </a:extLst>
              </p:cNvPr>
              <p:cNvSpPr txBox="1"/>
              <p:nvPr/>
            </p:nvSpPr>
            <p:spPr>
              <a:xfrm>
                <a:off x="7485163" y="5307910"/>
                <a:ext cx="1866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Steering</a:t>
                </a:r>
                <a:endParaRPr lang="sv-SE" dirty="0"/>
              </a:p>
            </p:txBody>
          </p:sp>
        </p:grpSp>
        <p:sp>
          <p:nvSpPr>
            <p:cNvPr id="203" name="Flowchart: Process 202">
              <a:extLst>
                <a:ext uri="{FF2B5EF4-FFF2-40B4-BE49-F238E27FC236}">
                  <a16:creationId xmlns:a16="http://schemas.microsoft.com/office/drawing/2014/main" id="{B03D5684-B334-C193-05FD-27AD6A16021F}"/>
                </a:ext>
              </a:extLst>
            </p:cNvPr>
            <p:cNvSpPr/>
            <p:nvPr/>
          </p:nvSpPr>
          <p:spPr>
            <a:xfrm>
              <a:off x="5425582" y="4182606"/>
              <a:ext cx="1795892" cy="2070177"/>
            </a:xfrm>
            <a:prstGeom prst="flowChartProcess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202" name="Picture 201" descr="A graph of a function&#10;&#10;Description automatically generated">
              <a:extLst>
                <a:ext uri="{FF2B5EF4-FFF2-40B4-BE49-F238E27FC236}">
                  <a16:creationId xmlns:a16="http://schemas.microsoft.com/office/drawing/2014/main" id="{B358AAAD-EC21-3106-97BA-5241639C6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1272" y="4546216"/>
              <a:ext cx="1522094" cy="1018547"/>
            </a:xfrm>
            <a:prstGeom prst="rect">
              <a:avLst/>
            </a:prstGeom>
          </p:spPr>
        </p:pic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C20DB378-B91A-6852-9ECD-C19037FC1C00}"/>
                </a:ext>
              </a:extLst>
            </p:cNvPr>
            <p:cNvSpPr txBox="1"/>
            <p:nvPr/>
          </p:nvSpPr>
          <p:spPr>
            <a:xfrm>
              <a:off x="5425582" y="5888302"/>
              <a:ext cx="1793362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Scaled by tanh(x)</a:t>
              </a:r>
              <a:endParaRPr lang="sv-SE" dirty="0"/>
            </a:p>
          </p:txBody>
        </p:sp>
      </p:grpSp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BF88410F-8371-EEED-1392-03FB75CBF178}"/>
              </a:ext>
            </a:extLst>
          </p:cNvPr>
          <p:cNvSpPr/>
          <p:nvPr/>
        </p:nvSpPr>
        <p:spPr>
          <a:xfrm>
            <a:off x="200573" y="98531"/>
            <a:ext cx="3058465" cy="360726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Architecture</a:t>
            </a:r>
            <a:endParaRPr lang="sv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915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030F73D-6F52-E8AE-BB50-F6BDAE353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171" y="2980365"/>
            <a:ext cx="4067499" cy="3344933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CC1B5382-878B-2D41-DB00-3E00A91BDA7A}"/>
              </a:ext>
            </a:extLst>
          </p:cNvPr>
          <p:cNvSpPr/>
          <p:nvPr/>
        </p:nvSpPr>
        <p:spPr>
          <a:xfrm>
            <a:off x="200223" y="247904"/>
            <a:ext cx="3692372" cy="311742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Process Model(Using LTV Model)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852E3E2-217E-C49E-CC24-7FFDA592C038}"/>
              </a:ext>
            </a:extLst>
          </p:cNvPr>
          <p:cNvGrpSpPr/>
          <p:nvPr/>
        </p:nvGrpSpPr>
        <p:grpSpPr>
          <a:xfrm>
            <a:off x="339124" y="715669"/>
            <a:ext cx="3692372" cy="5609629"/>
            <a:chOff x="349275" y="670202"/>
            <a:chExt cx="3046794" cy="4706470"/>
          </a:xfrm>
        </p:grpSpPr>
        <p:pic>
          <p:nvPicPr>
            <p:cNvPr id="14" name="Picture 13" descr="A math equation with black text&#10;&#10;Description automatically generated">
              <a:extLst>
                <a:ext uri="{FF2B5EF4-FFF2-40B4-BE49-F238E27FC236}">
                  <a16:creationId xmlns:a16="http://schemas.microsoft.com/office/drawing/2014/main" id="{983DC10E-DE58-24A6-F2ED-9DCD32315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5432" y="2247308"/>
              <a:ext cx="1295581" cy="1305107"/>
            </a:xfrm>
            <a:prstGeom prst="rect">
              <a:avLst/>
            </a:prstGeom>
          </p:spPr>
        </p:pic>
        <p:pic>
          <p:nvPicPr>
            <p:cNvPr id="7" name="Picture 6" descr="A math equations and formulas">
              <a:extLst>
                <a:ext uri="{FF2B5EF4-FFF2-40B4-BE49-F238E27FC236}">
                  <a16:creationId xmlns:a16="http://schemas.microsoft.com/office/drawing/2014/main" id="{F6922951-21A6-30EC-85C7-DFBD493F8C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328"/>
            <a:stretch/>
          </p:blipFill>
          <p:spPr>
            <a:xfrm>
              <a:off x="524144" y="670202"/>
              <a:ext cx="2519676" cy="1518241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A22ACA6-2D82-006A-0ECB-8EDC02336BB6}"/>
                </a:ext>
              </a:extLst>
            </p:cNvPr>
            <p:cNvGrpSpPr/>
            <p:nvPr/>
          </p:nvGrpSpPr>
          <p:grpSpPr>
            <a:xfrm>
              <a:off x="358419" y="2518529"/>
              <a:ext cx="1076475" cy="1052174"/>
              <a:chOff x="5557762" y="2919341"/>
              <a:chExt cx="1076475" cy="1052174"/>
            </a:xfrm>
          </p:grpSpPr>
          <p:pic>
            <p:nvPicPr>
              <p:cNvPr id="9" name="Picture 8" descr="A math equations with black text&#10;&#10;Description automatically generated with medium confidence">
                <a:extLst>
                  <a:ext uri="{FF2B5EF4-FFF2-40B4-BE49-F238E27FC236}">
                    <a16:creationId xmlns:a16="http://schemas.microsoft.com/office/drawing/2014/main" id="{310B6211-D550-3314-C160-D79AAB5B26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0000"/>
              <a:stretch/>
            </p:blipFill>
            <p:spPr>
              <a:xfrm>
                <a:off x="5557762" y="2919341"/>
                <a:ext cx="1076475" cy="509659"/>
              </a:xfrm>
              <a:prstGeom prst="rect">
                <a:avLst/>
              </a:prstGeom>
            </p:spPr>
          </p:pic>
          <p:pic>
            <p:nvPicPr>
              <p:cNvPr id="10" name="Picture 9" descr="A math equations with black text&#10;&#10;Description automatically generated with medium confidence">
                <a:extLst>
                  <a:ext uri="{FF2B5EF4-FFF2-40B4-BE49-F238E27FC236}">
                    <a16:creationId xmlns:a16="http://schemas.microsoft.com/office/drawing/2014/main" id="{D0A401E3-A3EB-F6F0-0E33-4790A5D06A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48" t="45954"/>
              <a:stretch/>
            </p:blipFill>
            <p:spPr>
              <a:xfrm>
                <a:off x="5557762" y="3420611"/>
                <a:ext cx="989844" cy="550904"/>
              </a:xfrm>
              <a:prstGeom prst="rect">
                <a:avLst/>
              </a:prstGeom>
            </p:spPr>
          </p:pic>
        </p:grpSp>
        <p:pic>
          <p:nvPicPr>
            <p:cNvPr id="17" name="Picture 16" descr="A math equations on a white background&#10;&#10;Description automatically generated">
              <a:extLst>
                <a:ext uri="{FF2B5EF4-FFF2-40B4-BE49-F238E27FC236}">
                  <a16:creationId xmlns:a16="http://schemas.microsoft.com/office/drawing/2014/main" id="{45D01C9B-68F6-FD61-3315-9BCB7E1FA5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8" b="55656"/>
            <a:stretch/>
          </p:blipFill>
          <p:spPr>
            <a:xfrm>
              <a:off x="358419" y="3711586"/>
              <a:ext cx="3037650" cy="406107"/>
            </a:xfrm>
            <a:prstGeom prst="rect">
              <a:avLst/>
            </a:prstGeom>
          </p:spPr>
        </p:pic>
        <p:pic>
          <p:nvPicPr>
            <p:cNvPr id="19" name="Picture 18" descr="A math equations on a white background">
              <a:extLst>
                <a:ext uri="{FF2B5EF4-FFF2-40B4-BE49-F238E27FC236}">
                  <a16:creationId xmlns:a16="http://schemas.microsoft.com/office/drawing/2014/main" id="{56812293-D320-990D-B16F-001F640D6A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85" t="74715" r="711" b="3319"/>
            <a:stretch/>
          </p:blipFill>
          <p:spPr>
            <a:xfrm>
              <a:off x="349275" y="4167136"/>
              <a:ext cx="2139697" cy="201168"/>
            </a:xfrm>
            <a:prstGeom prst="rect">
              <a:avLst/>
            </a:prstGeom>
          </p:spPr>
        </p:pic>
        <p:pic>
          <p:nvPicPr>
            <p:cNvPr id="21" name="Picture 20" descr="A black and white text&#10;&#10;Description automatically generated">
              <a:extLst>
                <a:ext uri="{FF2B5EF4-FFF2-40B4-BE49-F238E27FC236}">
                  <a16:creationId xmlns:a16="http://schemas.microsoft.com/office/drawing/2014/main" id="{38B5F4E8-127C-190D-C5F4-918363733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19" y="4543277"/>
              <a:ext cx="1882152" cy="305121"/>
            </a:xfrm>
            <a:prstGeom prst="rect">
              <a:avLst/>
            </a:prstGeom>
          </p:spPr>
        </p:pic>
        <p:pic>
          <p:nvPicPr>
            <p:cNvPr id="25" name="Picture 24" descr="A close up of symbols&#10;&#10;Description automatically generated">
              <a:extLst>
                <a:ext uri="{FF2B5EF4-FFF2-40B4-BE49-F238E27FC236}">
                  <a16:creationId xmlns:a16="http://schemas.microsoft.com/office/drawing/2014/main" id="{8FAEFFC4-8AD5-D381-73FB-28132DEC90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871"/>
            <a:stretch/>
          </p:blipFill>
          <p:spPr>
            <a:xfrm>
              <a:off x="349275" y="5018012"/>
              <a:ext cx="2477762" cy="358660"/>
            </a:xfrm>
            <a:prstGeom prst="rect">
              <a:avLst/>
            </a:prstGeom>
          </p:spPr>
        </p:pic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84580DF-2C68-799E-49D2-089B38195356}"/>
              </a:ext>
            </a:extLst>
          </p:cNvPr>
          <p:cNvCxnSpPr/>
          <p:nvPr/>
        </p:nvCxnSpPr>
        <p:spPr>
          <a:xfrm>
            <a:off x="4325112" y="244868"/>
            <a:ext cx="0" cy="6272276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31DA0A2-94F9-F6CF-9FC6-BDF69D2969AF}"/>
              </a:ext>
            </a:extLst>
          </p:cNvPr>
          <p:cNvCxnSpPr/>
          <p:nvPr/>
        </p:nvCxnSpPr>
        <p:spPr>
          <a:xfrm>
            <a:off x="8116824" y="238760"/>
            <a:ext cx="0" cy="6272276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0BEDD4D-5ECB-7A99-7ADB-7AB1A68BBF32}"/>
              </a:ext>
            </a:extLst>
          </p:cNvPr>
          <p:cNvGrpSpPr/>
          <p:nvPr/>
        </p:nvGrpSpPr>
        <p:grpSpPr>
          <a:xfrm>
            <a:off x="4418076" y="750824"/>
            <a:ext cx="3634740" cy="5430678"/>
            <a:chOff x="4418076" y="247904"/>
            <a:chExt cx="3634740" cy="5430678"/>
          </a:xfrm>
        </p:grpSpPr>
        <p:sp>
          <p:nvSpPr>
            <p:cNvPr id="5" name="Flowchart: Process 4">
              <a:extLst>
                <a:ext uri="{FF2B5EF4-FFF2-40B4-BE49-F238E27FC236}">
                  <a16:creationId xmlns:a16="http://schemas.microsoft.com/office/drawing/2014/main" id="{6DF1C256-FD8F-D305-57D3-9223D408B624}"/>
                </a:ext>
              </a:extLst>
            </p:cNvPr>
            <p:cNvSpPr/>
            <p:nvPr/>
          </p:nvSpPr>
          <p:spPr>
            <a:xfrm>
              <a:off x="4418076" y="1901979"/>
              <a:ext cx="3614929" cy="311742"/>
            </a:xfrm>
            <a:prstGeom prst="flowChartProcess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Measurement Update(Kalman filter)</a:t>
              </a:r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31" name="Flowchart: Process 30">
              <a:extLst>
                <a:ext uri="{FF2B5EF4-FFF2-40B4-BE49-F238E27FC236}">
                  <a16:creationId xmlns:a16="http://schemas.microsoft.com/office/drawing/2014/main" id="{9C0C284D-BB0D-0D31-C281-38F63B1CBBF1}"/>
                </a:ext>
              </a:extLst>
            </p:cNvPr>
            <p:cNvSpPr/>
            <p:nvPr/>
          </p:nvSpPr>
          <p:spPr>
            <a:xfrm>
              <a:off x="4420942" y="247904"/>
              <a:ext cx="2932540" cy="311742"/>
            </a:xfrm>
            <a:prstGeom prst="flowChartProcess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Process Predict(Kalman filter)</a:t>
              </a:r>
              <a:endParaRPr lang="sv-SE" dirty="0">
                <a:solidFill>
                  <a:schemeClr val="bg1"/>
                </a:solidFill>
              </a:endParaRPr>
            </a:p>
          </p:txBody>
        </p:sp>
        <p:pic>
          <p:nvPicPr>
            <p:cNvPr id="36" name="Picture 35" descr="A math equations and numbers&#10;&#10;Description automatically generated with medium confidence">
              <a:extLst>
                <a:ext uri="{FF2B5EF4-FFF2-40B4-BE49-F238E27FC236}">
                  <a16:creationId xmlns:a16="http://schemas.microsoft.com/office/drawing/2014/main" id="{E4189B87-F177-3A3E-843A-1DC674F2E1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82" t="6040" r="6865" b="68552"/>
            <a:stretch/>
          </p:blipFill>
          <p:spPr>
            <a:xfrm>
              <a:off x="4900807" y="905444"/>
              <a:ext cx="2563852" cy="576073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214557C-B30D-D3EB-4DBA-70062A7DA668}"/>
                </a:ext>
              </a:extLst>
            </p:cNvPr>
            <p:cNvGrpSpPr/>
            <p:nvPr/>
          </p:nvGrpSpPr>
          <p:grpSpPr>
            <a:xfrm>
              <a:off x="4596275" y="2461731"/>
              <a:ext cx="3221955" cy="1043753"/>
              <a:chOff x="4644934" y="3717006"/>
              <a:chExt cx="3221955" cy="1043753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FE14B1F3-6830-63DF-95ED-899D5DE53B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b="32255"/>
              <a:stretch/>
            </p:blipFill>
            <p:spPr>
              <a:xfrm>
                <a:off x="4644934" y="3717006"/>
                <a:ext cx="3124636" cy="402337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92B78049-D237-A894-2DA8-F94D3BC184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6647" b="19198"/>
              <a:stretch/>
            </p:blipFill>
            <p:spPr>
              <a:xfrm>
                <a:off x="4714531" y="4059059"/>
                <a:ext cx="3124636" cy="320918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8BD43200-F088-F359-A866-D6DAD9E9B4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2088"/>
              <a:stretch/>
            </p:blipFill>
            <p:spPr>
              <a:xfrm>
                <a:off x="4742253" y="4354652"/>
                <a:ext cx="3124636" cy="406107"/>
              </a:xfrm>
              <a:prstGeom prst="rect">
                <a:avLst/>
              </a:prstGeom>
            </p:spPr>
          </p:pic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269896A-46D6-19C1-E1E8-9B2FBD451EE8}"/>
                </a:ext>
              </a:extLst>
            </p:cNvPr>
            <p:cNvSpPr txBox="1"/>
            <p:nvPr/>
          </p:nvSpPr>
          <p:spPr>
            <a:xfrm>
              <a:off x="4500405" y="5155362"/>
              <a:ext cx="35524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 is Identity  matrix</a:t>
              </a:r>
            </a:p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Stationary P is used to calculate tighten bound</a:t>
              </a:r>
              <a:endParaRPr lang="sv-SE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Flowchart: Process 41">
              <a:extLst>
                <a:ext uri="{FF2B5EF4-FFF2-40B4-BE49-F238E27FC236}">
                  <a16:creationId xmlns:a16="http://schemas.microsoft.com/office/drawing/2014/main" id="{12FC0965-5E1C-6C04-42C6-02C7F06CD3D6}"/>
                </a:ext>
              </a:extLst>
            </p:cNvPr>
            <p:cNvSpPr/>
            <p:nvPr/>
          </p:nvSpPr>
          <p:spPr>
            <a:xfrm>
              <a:off x="4491546" y="5129920"/>
              <a:ext cx="3477445" cy="523220"/>
            </a:xfrm>
            <a:prstGeom prst="flowChartProcess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48" name="Flowchart: Process 47">
            <a:extLst>
              <a:ext uri="{FF2B5EF4-FFF2-40B4-BE49-F238E27FC236}">
                <a16:creationId xmlns:a16="http://schemas.microsoft.com/office/drawing/2014/main" id="{453CDD87-51B2-7D3E-BD7F-D02C5AD8BD39}"/>
              </a:ext>
            </a:extLst>
          </p:cNvPr>
          <p:cNvSpPr/>
          <p:nvPr/>
        </p:nvSpPr>
        <p:spPr>
          <a:xfrm>
            <a:off x="4423392" y="266183"/>
            <a:ext cx="2343168" cy="311742"/>
          </a:xfrm>
          <a:prstGeom prst="flowChartProcess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Extended Kalman filter</a:t>
            </a:r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2" name="Picture 1" descr="A diagram of a car with a car in the distance&#10;&#10;Description automatically generated">
            <a:extLst>
              <a:ext uri="{FF2B5EF4-FFF2-40B4-BE49-F238E27FC236}">
                <a16:creationId xmlns:a16="http://schemas.microsoft.com/office/drawing/2014/main" id="{F5FCB81A-419D-AB32-9E05-27E6969C28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502" y="4151541"/>
            <a:ext cx="2673352" cy="1211381"/>
          </a:xfrm>
          <a:prstGeom prst="rect">
            <a:avLst/>
          </a:prstGeom>
          <a:noFill/>
        </p:spPr>
      </p:pic>
      <p:pic>
        <p:nvPicPr>
          <p:cNvPr id="6" name="Picture 5" descr="A road and trees in a neighborhood&#10;&#10;Description automatically generated with medium confidence">
            <a:extLst>
              <a:ext uri="{FF2B5EF4-FFF2-40B4-BE49-F238E27FC236}">
                <a16:creationId xmlns:a16="http://schemas.microsoft.com/office/drawing/2014/main" id="{2E53FE6F-9C91-3BCC-EF9F-6412A296D4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821" y="750824"/>
            <a:ext cx="3768909" cy="200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14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978CCA06-58D4-8872-CFF1-125C383C8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8164"/>
            <a:ext cx="6410797" cy="520877"/>
          </a:xfrm>
          <a:prstGeom prst="rect">
            <a:avLst/>
          </a:prstGeom>
        </p:spPr>
      </p:pic>
      <p:pic>
        <p:nvPicPr>
          <p:cNvPr id="2" name="Picture 1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85F6005C-E047-7EA7-3BF9-099865856A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" t="42976" b="-1"/>
          <a:stretch/>
        </p:blipFill>
        <p:spPr>
          <a:xfrm>
            <a:off x="530894" y="3864481"/>
            <a:ext cx="4528552" cy="14169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867B9FA-84F2-9286-8B83-5EB106001D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07" y="3535913"/>
            <a:ext cx="2419688" cy="43821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BEAD8DB-985C-B650-A22C-49FD247F0C65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084254" y="1571514"/>
            <a:ext cx="621791" cy="1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55242BDB-75B8-AC7B-B5C7-EB76CCE2659D}"/>
              </a:ext>
            </a:extLst>
          </p:cNvPr>
          <p:cNvSpPr/>
          <p:nvPr/>
        </p:nvSpPr>
        <p:spPr>
          <a:xfrm>
            <a:off x="242518" y="276341"/>
            <a:ext cx="3058465" cy="360726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RMPC  Controller Architecture</a:t>
            </a:r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8" name="Picture 7" descr="A diagram of a process&#10;&#10;Description automatically generated">
            <a:extLst>
              <a:ext uri="{FF2B5EF4-FFF2-40B4-BE49-F238E27FC236}">
                <a16:creationId xmlns:a16="http://schemas.microsoft.com/office/drawing/2014/main" id="{D076224F-0827-DF92-AFA7-5026263459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4" t="5326" b="3198"/>
          <a:stretch/>
        </p:blipFill>
        <p:spPr>
          <a:xfrm>
            <a:off x="541330" y="764500"/>
            <a:ext cx="4627748" cy="2174205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3E96131-C76A-7F81-F6B4-424E9E58AE7D}"/>
              </a:ext>
            </a:extLst>
          </p:cNvPr>
          <p:cNvSpPr/>
          <p:nvPr/>
        </p:nvSpPr>
        <p:spPr>
          <a:xfrm>
            <a:off x="6633848" y="3410346"/>
            <a:ext cx="1450406" cy="454135"/>
          </a:xfrm>
          <a:prstGeom prst="roundRect">
            <a:avLst/>
          </a:prstGeom>
          <a:solidFill>
            <a:srgbClr val="479FF8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Left lane change controller</a:t>
            </a:r>
            <a:endParaRPr lang="sv-SE" sz="12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17C3895-ABC9-44F8-51CA-4966A06C679A}"/>
              </a:ext>
            </a:extLst>
          </p:cNvPr>
          <p:cNvSpPr/>
          <p:nvPr/>
        </p:nvSpPr>
        <p:spPr>
          <a:xfrm>
            <a:off x="6633848" y="5530278"/>
            <a:ext cx="1450406" cy="454135"/>
          </a:xfrm>
          <a:prstGeom prst="roundRect">
            <a:avLst/>
          </a:prstGeom>
          <a:solidFill>
            <a:srgbClr val="479FF8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Right lane change controller</a:t>
            </a:r>
            <a:endParaRPr lang="sv-SE" sz="12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804CC2C-8759-647D-6CD8-61D9A69BCC5C}"/>
              </a:ext>
            </a:extLst>
          </p:cNvPr>
          <p:cNvSpPr/>
          <p:nvPr/>
        </p:nvSpPr>
        <p:spPr>
          <a:xfrm>
            <a:off x="6633848" y="1344446"/>
            <a:ext cx="1450406" cy="454135"/>
          </a:xfrm>
          <a:prstGeom prst="roundRect">
            <a:avLst/>
          </a:prstGeom>
          <a:solidFill>
            <a:srgbClr val="479FF8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Trailing controller</a:t>
            </a:r>
            <a:endParaRPr lang="sv-SE" sz="1200" dirty="0"/>
          </a:p>
        </p:txBody>
      </p:sp>
      <p:pic>
        <p:nvPicPr>
          <p:cNvPr id="15" name="Picture 14" descr="A drawing of a road with cars">
            <a:extLst>
              <a:ext uri="{FF2B5EF4-FFF2-40B4-BE49-F238E27FC236}">
                <a16:creationId xmlns:a16="http://schemas.microsoft.com/office/drawing/2014/main" id="{F165303B-A6B9-8DE1-8A0C-FB8253F747A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" t="4598" r="66556" b="2447"/>
          <a:stretch/>
        </p:blipFill>
        <p:spPr>
          <a:xfrm>
            <a:off x="8706045" y="802846"/>
            <a:ext cx="2847275" cy="1537337"/>
          </a:xfrm>
          <a:prstGeom prst="rect">
            <a:avLst/>
          </a:prstGeom>
        </p:spPr>
      </p:pic>
      <p:pic>
        <p:nvPicPr>
          <p:cNvPr id="16" name="Picture 15" descr="A drawing of a road with cars&#10;&#10;Description automatically generated">
            <a:extLst>
              <a:ext uri="{FF2B5EF4-FFF2-40B4-BE49-F238E27FC236}">
                <a16:creationId xmlns:a16="http://schemas.microsoft.com/office/drawing/2014/main" id="{110DDACC-35A0-020C-6A22-20AC1D9DE8A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4" r="33639"/>
          <a:stretch/>
        </p:blipFill>
        <p:spPr>
          <a:xfrm>
            <a:off x="8706044" y="2814693"/>
            <a:ext cx="2847275" cy="1645442"/>
          </a:xfrm>
          <a:prstGeom prst="rect">
            <a:avLst/>
          </a:prstGeom>
        </p:spPr>
      </p:pic>
      <p:pic>
        <p:nvPicPr>
          <p:cNvPr id="17" name="Picture 16" descr="A drawing of a road with cars&#10;&#10;Description automatically generated">
            <a:extLst>
              <a:ext uri="{FF2B5EF4-FFF2-40B4-BE49-F238E27FC236}">
                <a16:creationId xmlns:a16="http://schemas.microsoft.com/office/drawing/2014/main" id="{405A4C6A-0CEE-20FA-BEAC-E590AF1AEE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77"/>
          <a:stretch/>
        </p:blipFill>
        <p:spPr>
          <a:xfrm>
            <a:off x="8706044" y="4934645"/>
            <a:ext cx="2916938" cy="1645403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69D6FF-E87F-3987-164C-A4B39706ED5A}"/>
              </a:ext>
            </a:extLst>
          </p:cNvPr>
          <p:cNvCxnSpPr>
            <a:cxnSpLocks/>
          </p:cNvCxnSpPr>
          <p:nvPr/>
        </p:nvCxnSpPr>
        <p:spPr>
          <a:xfrm>
            <a:off x="8084254" y="5757345"/>
            <a:ext cx="621791" cy="1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7F7674E-D281-A983-7F9D-1A54FEDB42C9}"/>
              </a:ext>
            </a:extLst>
          </p:cNvPr>
          <p:cNvCxnSpPr>
            <a:cxnSpLocks/>
          </p:cNvCxnSpPr>
          <p:nvPr/>
        </p:nvCxnSpPr>
        <p:spPr>
          <a:xfrm>
            <a:off x="8084254" y="3639856"/>
            <a:ext cx="621791" cy="1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E44E8159-4B11-E4CA-844D-3A20F6BDCFC8}"/>
              </a:ext>
            </a:extLst>
          </p:cNvPr>
          <p:cNvSpPr/>
          <p:nvPr/>
        </p:nvSpPr>
        <p:spPr>
          <a:xfrm>
            <a:off x="6590733" y="757127"/>
            <a:ext cx="4962585" cy="1583056"/>
          </a:xfrm>
          <a:prstGeom prst="flowChart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Flowchart: Process 27">
            <a:extLst>
              <a:ext uri="{FF2B5EF4-FFF2-40B4-BE49-F238E27FC236}">
                <a16:creationId xmlns:a16="http://schemas.microsoft.com/office/drawing/2014/main" id="{0C1D3A37-8E44-4CCE-7E2A-D5326946CBD6}"/>
              </a:ext>
            </a:extLst>
          </p:cNvPr>
          <p:cNvSpPr/>
          <p:nvPr/>
        </p:nvSpPr>
        <p:spPr>
          <a:xfrm>
            <a:off x="242517" y="5318333"/>
            <a:ext cx="5654943" cy="1208014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The highway autopilot uses a trajectory planner and three predictive controllers for trailing and lane changes, employing vehicle prediction to optimize trajectories via a Decision Master. Each cost function aims to track trajectory while minimizing the control input and the change </a:t>
            </a:r>
            <a:r>
              <a:rPr lang="en-US" sz="1600" dirty="0">
                <a:solidFill>
                  <a:srgbClr val="0D0D0D"/>
                </a:solidFill>
                <a:latin typeface="Söhne"/>
              </a:rPr>
              <a:t>of the input.</a:t>
            </a:r>
            <a:endParaRPr lang="sv-SE" sz="1600" dirty="0"/>
          </a:p>
        </p:txBody>
      </p:sp>
    </p:spTree>
    <p:extLst>
      <p:ext uri="{BB962C8B-B14F-4D97-AF65-F5344CB8AC3E}">
        <p14:creationId xmlns:p14="http://schemas.microsoft.com/office/powerpoint/2010/main" val="812762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F222882-329A-ADF8-E364-337C2E698CF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1948629" y="1610487"/>
            <a:ext cx="621791" cy="1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256CF78-2B74-43AF-A32A-CA2944FEDC5E}"/>
              </a:ext>
            </a:extLst>
          </p:cNvPr>
          <p:cNvSpPr/>
          <p:nvPr/>
        </p:nvSpPr>
        <p:spPr>
          <a:xfrm>
            <a:off x="498223" y="1383419"/>
            <a:ext cx="1450406" cy="454135"/>
          </a:xfrm>
          <a:prstGeom prst="roundRect">
            <a:avLst/>
          </a:prstGeom>
          <a:solidFill>
            <a:srgbClr val="479FF8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Trailing controller</a:t>
            </a:r>
            <a:endParaRPr lang="sv-SE" sz="1200" dirty="0"/>
          </a:p>
        </p:txBody>
      </p:sp>
      <p:pic>
        <p:nvPicPr>
          <p:cNvPr id="7" name="Picture 6" descr="A drawing of a road with cars">
            <a:extLst>
              <a:ext uri="{FF2B5EF4-FFF2-40B4-BE49-F238E27FC236}">
                <a16:creationId xmlns:a16="http://schemas.microsoft.com/office/drawing/2014/main" id="{77E36879-C06F-DB6A-AFD9-80EFC8C51F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" t="4598" r="66556" b="2447"/>
          <a:stretch/>
        </p:blipFill>
        <p:spPr>
          <a:xfrm>
            <a:off x="2570420" y="841819"/>
            <a:ext cx="2847275" cy="1537337"/>
          </a:xfrm>
          <a:prstGeom prst="rect">
            <a:avLst/>
          </a:prstGeom>
        </p:spPr>
      </p:pic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65A9354A-B7FE-6942-A982-12457B6DBBA7}"/>
              </a:ext>
            </a:extLst>
          </p:cNvPr>
          <p:cNvSpPr/>
          <p:nvPr/>
        </p:nvSpPr>
        <p:spPr>
          <a:xfrm>
            <a:off x="455108" y="796098"/>
            <a:ext cx="4962585" cy="1583056"/>
          </a:xfrm>
          <a:prstGeom prst="flowChart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3" name="Picture 12" descr="A aerial view of a road and buildings&#10;&#10;Description automatically generated">
            <a:extLst>
              <a:ext uri="{FF2B5EF4-FFF2-40B4-BE49-F238E27FC236}">
                <a16:creationId xmlns:a16="http://schemas.microsoft.com/office/drawing/2014/main" id="{05D9C424-A66D-CE50-B446-D4B3A629B4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" t="55067" r="49075" b="30810"/>
          <a:stretch/>
        </p:blipFill>
        <p:spPr>
          <a:xfrm>
            <a:off x="455108" y="2456997"/>
            <a:ext cx="4962585" cy="779424"/>
          </a:xfrm>
          <a:prstGeom prst="rect">
            <a:avLst/>
          </a:prstGeom>
        </p:spPr>
      </p:pic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54EF0E0F-D1A4-564F-EA18-41902A304DB6}"/>
              </a:ext>
            </a:extLst>
          </p:cNvPr>
          <p:cNvSpPr/>
          <p:nvPr/>
        </p:nvSpPr>
        <p:spPr>
          <a:xfrm>
            <a:off x="452503" y="2745119"/>
            <a:ext cx="4965190" cy="256032"/>
          </a:xfrm>
          <a:prstGeom prst="flowChart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6" name="Picture 15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A590CAA0-3344-9272-C3A4-3B9831D7DF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0"/>
          <a:stretch/>
        </p:blipFill>
        <p:spPr>
          <a:xfrm>
            <a:off x="6052473" y="2800963"/>
            <a:ext cx="5595446" cy="2856771"/>
          </a:xfrm>
          <a:prstGeom prst="rect">
            <a:avLst/>
          </a:prstGeom>
        </p:spPr>
      </p:pic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71A61F27-3539-91EF-2510-F276DE3DACE1}"/>
              </a:ext>
            </a:extLst>
          </p:cNvPr>
          <p:cNvSpPr/>
          <p:nvPr/>
        </p:nvSpPr>
        <p:spPr>
          <a:xfrm>
            <a:off x="6321756" y="2479285"/>
            <a:ext cx="4251164" cy="311742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Tightened Bound with time (example)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1F7E11A5-A8A8-05EA-2ED8-8C7AEF063A68}"/>
              </a:ext>
            </a:extLst>
          </p:cNvPr>
          <p:cNvSpPr/>
          <p:nvPr/>
        </p:nvSpPr>
        <p:spPr>
          <a:xfrm>
            <a:off x="6321756" y="721422"/>
            <a:ext cx="5249249" cy="1735575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For Adaptive Cruise Control (ACC), an Intelligent Drive Model (IDM) constraint is applied along the x-axis. Due to difference between the nominal model and actual vehicle, this uncertainty is modeled as Gaussian noise. To compensate, constraints are tightened using Stochastic Model Predictive Control (SMPC).</a:t>
            </a:r>
            <a:endParaRPr lang="sv-SE" sz="1550" dirty="0"/>
          </a:p>
        </p:txBody>
      </p:sp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CCB65720-DF50-011D-B649-E0149AE02DD7}"/>
              </a:ext>
            </a:extLst>
          </p:cNvPr>
          <p:cNvSpPr/>
          <p:nvPr/>
        </p:nvSpPr>
        <p:spPr>
          <a:xfrm>
            <a:off x="444838" y="398677"/>
            <a:ext cx="2683007" cy="311742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/>
              <a:t>Adaptive Cruise Control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E216851F-0D6E-2F06-AE9D-A3C1CE444EFE}"/>
              </a:ext>
            </a:extLst>
          </p:cNvPr>
          <p:cNvSpPr/>
          <p:nvPr/>
        </p:nvSpPr>
        <p:spPr>
          <a:xfrm>
            <a:off x="6306071" y="5647319"/>
            <a:ext cx="5264934" cy="523685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sv-SE" sz="1550" b="0" i="0" dirty="0">
                <a:solidFill>
                  <a:srgbClr val="0D0D0D"/>
                </a:solidFill>
                <a:effectLst/>
                <a:latin typeface="Söhne"/>
              </a:rPr>
              <a:t>As time progresses</a:t>
            </a:r>
            <a:r>
              <a:rPr lang="en-US" sz="1550" b="0" i="0" dirty="0">
                <a:solidFill>
                  <a:srgbClr val="0D0D0D"/>
                </a:solidFill>
                <a:effectLst/>
                <a:latin typeface="Söhne"/>
              </a:rPr>
              <a:t>, the constraints are increasingly tightened to </a:t>
            </a:r>
            <a:r>
              <a:rPr lang="en-US" sz="1550" dirty="0">
                <a:solidFill>
                  <a:srgbClr val="0D0D0D"/>
                </a:solidFill>
                <a:latin typeface="Söhne"/>
              </a:rPr>
              <a:t>approach</a:t>
            </a:r>
            <a:r>
              <a:rPr lang="en-US" sz="1550" b="0" i="0" dirty="0">
                <a:solidFill>
                  <a:srgbClr val="0D0D0D"/>
                </a:solidFill>
                <a:effectLst/>
                <a:latin typeface="Söhne"/>
              </a:rPr>
              <a:t> noise effects.</a:t>
            </a:r>
            <a:endParaRPr lang="sv-SE" sz="155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7488F4-D09C-B682-9282-8BA8CA8C63E7}"/>
              </a:ext>
            </a:extLst>
          </p:cNvPr>
          <p:cNvGrpSpPr/>
          <p:nvPr/>
        </p:nvGrpSpPr>
        <p:grpSpPr>
          <a:xfrm>
            <a:off x="52550" y="3464945"/>
            <a:ext cx="6101258" cy="2509943"/>
            <a:chOff x="73570" y="3895871"/>
            <a:chExt cx="6101258" cy="2509943"/>
          </a:xfrm>
        </p:grpSpPr>
        <p:sp>
          <p:nvSpPr>
            <p:cNvPr id="18" name="Flowchart: Process 17">
              <a:extLst>
                <a:ext uri="{FF2B5EF4-FFF2-40B4-BE49-F238E27FC236}">
                  <a16:creationId xmlns:a16="http://schemas.microsoft.com/office/drawing/2014/main" id="{8F3D5433-8451-8EA5-E49B-F1D0DE127636}"/>
                </a:ext>
              </a:extLst>
            </p:cNvPr>
            <p:cNvSpPr/>
            <p:nvPr/>
          </p:nvSpPr>
          <p:spPr>
            <a:xfrm>
              <a:off x="2621883" y="4723735"/>
              <a:ext cx="3474118" cy="1324565"/>
            </a:xfrm>
            <a:prstGeom prst="flowChartProcess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EAF77AD-E3B5-F99D-F579-7E9B85648C9E}"/>
                </a:ext>
              </a:extLst>
            </p:cNvPr>
            <p:cNvGrpSpPr/>
            <p:nvPr/>
          </p:nvGrpSpPr>
          <p:grpSpPr>
            <a:xfrm>
              <a:off x="73570" y="3895871"/>
              <a:ext cx="6101258" cy="2509943"/>
              <a:chOff x="73570" y="3895871"/>
              <a:chExt cx="6101258" cy="2509943"/>
            </a:xfrm>
          </p:grpSpPr>
          <p:pic>
            <p:nvPicPr>
              <p:cNvPr id="12" name="Picture 11" descr="A math equations and formulas&#10;&#10;Description automatically generated with medium confidence">
                <a:extLst>
                  <a:ext uri="{FF2B5EF4-FFF2-40B4-BE49-F238E27FC236}">
                    <a16:creationId xmlns:a16="http://schemas.microsoft.com/office/drawing/2014/main" id="{B5DA87B1-81BF-035C-9F3D-017CB80871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83" t="45496" b="-1"/>
              <a:stretch/>
            </p:blipFill>
            <p:spPr>
              <a:xfrm>
                <a:off x="2657846" y="4739373"/>
                <a:ext cx="3516982" cy="1137227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B888A997-3CD9-DC73-0CB4-DB7E0053FB52}"/>
                  </a:ext>
                </a:extLst>
              </p:cNvPr>
              <p:cNvGrpSpPr/>
              <p:nvPr/>
            </p:nvGrpSpPr>
            <p:grpSpPr>
              <a:xfrm>
                <a:off x="73570" y="3895871"/>
                <a:ext cx="6022430" cy="2509943"/>
                <a:chOff x="73570" y="3895871"/>
                <a:chExt cx="6022430" cy="2509943"/>
              </a:xfrm>
            </p:grpSpPr>
            <p:pic>
              <p:nvPicPr>
                <p:cNvPr id="11" name="Picture 10" descr="A math equations and numbers&#10;&#10;Description automatically generated">
                  <a:extLst>
                    <a:ext uri="{FF2B5EF4-FFF2-40B4-BE49-F238E27FC236}">
                      <a16:creationId xmlns:a16="http://schemas.microsoft.com/office/drawing/2014/main" id="{FBE89777-5B6C-CD1E-80CC-2E5510A3DE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81" t="37437" r="13168"/>
                <a:stretch/>
              </p:blipFill>
              <p:spPr>
                <a:xfrm>
                  <a:off x="152148" y="4737079"/>
                  <a:ext cx="2418272" cy="1297879"/>
                </a:xfrm>
                <a:prstGeom prst="rect">
                  <a:avLst/>
                </a:prstGeom>
              </p:spPr>
            </p:pic>
            <p:sp>
              <p:nvSpPr>
                <p:cNvPr id="15" name="Flowchart: Process 14">
                  <a:extLst>
                    <a:ext uri="{FF2B5EF4-FFF2-40B4-BE49-F238E27FC236}">
                      <a16:creationId xmlns:a16="http://schemas.microsoft.com/office/drawing/2014/main" id="{C0153D6E-D398-2757-FB57-166EFB96E11F}"/>
                    </a:ext>
                  </a:extLst>
                </p:cNvPr>
                <p:cNvSpPr/>
                <p:nvPr/>
              </p:nvSpPr>
              <p:spPr>
                <a:xfrm>
                  <a:off x="131538" y="4737336"/>
                  <a:ext cx="2418272" cy="1324565"/>
                </a:xfrm>
                <a:prstGeom prst="flowChartProcess">
                  <a:avLst/>
                </a:prstGeom>
                <a:noFill/>
                <a:ln w="28575"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" name="Flowchart: Process 18">
                  <a:extLst>
                    <a:ext uri="{FF2B5EF4-FFF2-40B4-BE49-F238E27FC236}">
                      <a16:creationId xmlns:a16="http://schemas.microsoft.com/office/drawing/2014/main" id="{BD18D48E-D717-7A63-346D-E385C5339988}"/>
                    </a:ext>
                  </a:extLst>
                </p:cNvPr>
                <p:cNvSpPr/>
                <p:nvPr/>
              </p:nvSpPr>
              <p:spPr>
                <a:xfrm>
                  <a:off x="452503" y="6094072"/>
                  <a:ext cx="1880874" cy="311742"/>
                </a:xfrm>
                <a:prstGeom prst="flowChartProcess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Initial Constraints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" name="Flowchart: Process 19">
                  <a:extLst>
                    <a:ext uri="{FF2B5EF4-FFF2-40B4-BE49-F238E27FC236}">
                      <a16:creationId xmlns:a16="http://schemas.microsoft.com/office/drawing/2014/main" id="{7CB5AA9E-69A3-42DE-DBE1-C8C52EE154F9}"/>
                    </a:ext>
                  </a:extLst>
                </p:cNvPr>
                <p:cNvSpPr/>
                <p:nvPr/>
              </p:nvSpPr>
              <p:spPr>
                <a:xfrm>
                  <a:off x="3475900" y="6083562"/>
                  <a:ext cx="1880874" cy="311742"/>
                </a:xfrm>
                <a:prstGeom prst="flowChartProcess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SMPC Constraints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C587FA50-8FAF-B555-ADFA-8CCB102C20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749" y="3895871"/>
                  <a:ext cx="6020251" cy="489145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20A9F27F-F874-546F-8775-03114C0072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570" y="4381238"/>
                  <a:ext cx="1861405" cy="337105"/>
                </a:xfrm>
                <a:prstGeom prst="rect">
                  <a:avLst/>
                </a:prstGeom>
              </p:spPr>
            </p:pic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F99B5C67-8B8D-2FDA-0C8A-AC7029EF3D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0087" y="4367627"/>
                  <a:ext cx="1861405" cy="337105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706606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oad with cars and trees&#10;&#10;Description automatically generated">
            <a:extLst>
              <a:ext uri="{FF2B5EF4-FFF2-40B4-BE49-F238E27FC236}">
                <a16:creationId xmlns:a16="http://schemas.microsoft.com/office/drawing/2014/main" id="{BEF0E805-3699-0DEB-E588-DD3BE30CD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08" y="1058788"/>
            <a:ext cx="5530523" cy="3236700"/>
          </a:xfrm>
          <a:prstGeom prst="rect">
            <a:avLst/>
          </a:prstGeom>
        </p:spPr>
      </p:pic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B5592A51-FAA6-5C5A-AD5C-1612CA6CFE67}"/>
              </a:ext>
            </a:extLst>
          </p:cNvPr>
          <p:cNvSpPr/>
          <p:nvPr/>
        </p:nvSpPr>
        <p:spPr>
          <a:xfrm>
            <a:off x="364141" y="243396"/>
            <a:ext cx="3840480" cy="360726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Simulation</a:t>
            </a:r>
            <a:endParaRPr lang="sv-SE" dirty="0">
              <a:solidFill>
                <a:schemeClr val="bg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000C1A8-9F23-6D78-9EB4-52223B82622E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8008753" y="1850964"/>
            <a:ext cx="621791" cy="1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D646D51-C5AC-A61F-7C2C-5C442F4EBD35}"/>
              </a:ext>
            </a:extLst>
          </p:cNvPr>
          <p:cNvSpPr/>
          <p:nvPr/>
        </p:nvSpPr>
        <p:spPr>
          <a:xfrm>
            <a:off x="6558347" y="1623896"/>
            <a:ext cx="1450406" cy="454135"/>
          </a:xfrm>
          <a:prstGeom prst="roundRect">
            <a:avLst/>
          </a:prstGeom>
          <a:solidFill>
            <a:srgbClr val="479FF8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Trailing controller</a:t>
            </a:r>
            <a:endParaRPr lang="sv-SE" sz="1200" dirty="0"/>
          </a:p>
        </p:txBody>
      </p:sp>
      <p:pic>
        <p:nvPicPr>
          <p:cNvPr id="26" name="Picture 25" descr="A drawing of a road with cars">
            <a:extLst>
              <a:ext uri="{FF2B5EF4-FFF2-40B4-BE49-F238E27FC236}">
                <a16:creationId xmlns:a16="http://schemas.microsoft.com/office/drawing/2014/main" id="{DB8A4D5F-BA5F-2015-DEF8-2D6810DB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" t="4598" r="66556" b="2447"/>
          <a:stretch/>
        </p:blipFill>
        <p:spPr>
          <a:xfrm>
            <a:off x="8630544" y="1082296"/>
            <a:ext cx="3290212" cy="1537337"/>
          </a:xfrm>
          <a:prstGeom prst="rect">
            <a:avLst/>
          </a:prstGeom>
        </p:spPr>
      </p:pic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67DA6598-F78D-679E-732F-650541DE91D9}"/>
              </a:ext>
            </a:extLst>
          </p:cNvPr>
          <p:cNvSpPr/>
          <p:nvPr/>
        </p:nvSpPr>
        <p:spPr>
          <a:xfrm>
            <a:off x="6515232" y="1036577"/>
            <a:ext cx="5405524" cy="1583056"/>
          </a:xfrm>
          <a:prstGeom prst="flowChart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170F8B4-73CD-E786-A73E-CC881E33BF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/>
          <a:stretch/>
        </p:blipFill>
        <p:spPr>
          <a:xfrm>
            <a:off x="6417119" y="2723063"/>
            <a:ext cx="5530522" cy="433079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4E899BE-9FE4-B76A-6870-AE05158EE0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" t="1223" r="1071" b="67095"/>
          <a:stretch/>
        </p:blipFill>
        <p:spPr>
          <a:xfrm>
            <a:off x="67112" y="4492210"/>
            <a:ext cx="5852719" cy="1478214"/>
          </a:xfrm>
          <a:prstGeom prst="rect">
            <a:avLst/>
          </a:prstGeom>
        </p:spPr>
      </p:pic>
      <p:pic>
        <p:nvPicPr>
          <p:cNvPr id="8" name="Picture 7" descr="A white sheet with black text&#10;&#10;Description automatically generated">
            <a:extLst>
              <a:ext uri="{FF2B5EF4-FFF2-40B4-BE49-F238E27FC236}">
                <a16:creationId xmlns:a16="http://schemas.microsoft.com/office/drawing/2014/main" id="{42F249DF-7005-4A47-6028-F101BDEF45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871" y="3177020"/>
            <a:ext cx="576877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189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7B37A7A8-AAD5-F872-F2D0-5DA26AE9B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7" y="1514513"/>
            <a:ext cx="5735605" cy="45978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421023-CFCA-DF1B-27BE-68E7FF0574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1"/>
          <a:stretch/>
        </p:blipFill>
        <p:spPr>
          <a:xfrm>
            <a:off x="346509" y="1139402"/>
            <a:ext cx="5419024" cy="433079"/>
          </a:xfrm>
          <a:prstGeom prst="rect">
            <a:avLst/>
          </a:prstGeom>
        </p:spPr>
      </p:pic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724626E6-A57F-AEAC-D919-5BE88AB133BF}"/>
              </a:ext>
            </a:extLst>
          </p:cNvPr>
          <p:cNvSpPr/>
          <p:nvPr/>
        </p:nvSpPr>
        <p:spPr>
          <a:xfrm>
            <a:off x="346509" y="545399"/>
            <a:ext cx="4066100" cy="360726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RMPC  without Noise in trailing scenario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3260CCBE-1D9B-4937-E0FD-C96353C8D14D}"/>
              </a:ext>
            </a:extLst>
          </p:cNvPr>
          <p:cNvSpPr/>
          <p:nvPr/>
        </p:nvSpPr>
        <p:spPr>
          <a:xfrm>
            <a:off x="6513097" y="596095"/>
            <a:ext cx="3458676" cy="360726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RMPC  with EKF in trailing scenario</a:t>
            </a:r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668B5A-09C6-3A75-1B6C-110FABB6A0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/>
          <a:stretch/>
        </p:blipFill>
        <p:spPr>
          <a:xfrm>
            <a:off x="6353849" y="1139401"/>
            <a:ext cx="5419024" cy="433079"/>
          </a:xfrm>
          <a:prstGeom prst="rect">
            <a:avLst/>
          </a:prstGeom>
        </p:spPr>
      </p:pic>
      <p:pic>
        <p:nvPicPr>
          <p:cNvPr id="3" name="Picture 2" descr="A group of graphs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08C8F256-67BF-A3A0-BC2F-5AA6FB3423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" t="1223" b="917"/>
          <a:stretch/>
        </p:blipFill>
        <p:spPr>
          <a:xfrm>
            <a:off x="6154723" y="1558612"/>
            <a:ext cx="5618150" cy="453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297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</TotalTime>
  <Words>240</Words>
  <Application>Microsoft Office PowerPoint</Application>
  <PresentationFormat>Widescreen</PresentationFormat>
  <Paragraphs>45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Söhne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 Qun</dc:creator>
  <cp:lastModifiedBy>Zhang Qun</cp:lastModifiedBy>
  <cp:revision>5</cp:revision>
  <dcterms:created xsi:type="dcterms:W3CDTF">2024-02-26T09:05:45Z</dcterms:created>
  <dcterms:modified xsi:type="dcterms:W3CDTF">2024-02-28T13:28:41Z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2ff15f-6ce8-47f3-93ce-f81f88196d24_Enabled">
    <vt:lpwstr>true</vt:lpwstr>
  </property>
  <property fmtid="{D5CDD505-2E9C-101B-9397-08002B2CF9AE}" pid="3" name="MSIP_Label_bd2ff15f-6ce8-47f3-93ce-f81f88196d24_SetDate">
    <vt:lpwstr>2024-02-26T14:37:52Z</vt:lpwstr>
  </property>
  <property fmtid="{D5CDD505-2E9C-101B-9397-08002B2CF9AE}" pid="4" name="MSIP_Label_bd2ff15f-6ce8-47f3-93ce-f81f88196d24_Method">
    <vt:lpwstr>Privileged</vt:lpwstr>
  </property>
  <property fmtid="{D5CDD505-2E9C-101B-9397-08002B2CF9AE}" pid="5" name="MSIP_Label_bd2ff15f-6ce8-47f3-93ce-f81f88196d24_Name">
    <vt:lpwstr>bd2ff15f-6ce8-47f3-93ce-f81f88196d24</vt:lpwstr>
  </property>
  <property fmtid="{D5CDD505-2E9C-101B-9397-08002B2CF9AE}" pid="6" name="MSIP_Label_bd2ff15f-6ce8-47f3-93ce-f81f88196d24_SiteId">
    <vt:lpwstr>f25493ae-1c98-41d7-8a33-0be75f5fe603</vt:lpwstr>
  </property>
  <property fmtid="{D5CDD505-2E9C-101B-9397-08002B2CF9AE}" pid="7" name="MSIP_Label_bd2ff15f-6ce8-47f3-93ce-f81f88196d24_ActionId">
    <vt:lpwstr>c3e4afe6-d850-4340-95f4-b5bab2a44f81</vt:lpwstr>
  </property>
  <property fmtid="{D5CDD505-2E9C-101B-9397-08002B2CF9AE}" pid="8" name="MSIP_Label_bd2ff15f-6ce8-47f3-93ce-f81f88196d24_ContentBits">
    <vt:lpwstr>0</vt:lpwstr>
  </property>
</Properties>
</file>